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/>
    <p:restoredTop sz="97030"/>
  </p:normalViewPr>
  <p:slideViewPr>
    <p:cSldViewPr snapToGrid="0" snapToObjects="1">
      <p:cViewPr>
        <p:scale>
          <a:sx n="98" d="100"/>
          <a:sy n="98" d="100"/>
        </p:scale>
        <p:origin x="2936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A75B30-D058-4CA6-8E79-FE23483B4AD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2E589AE-F8F0-4FCA-890F-744C3438FB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Information Retrieval</a:t>
          </a:r>
        </a:p>
      </dgm:t>
    </dgm:pt>
    <dgm:pt modelId="{616B3C5C-153F-4F0F-BD80-D12A0BEDC0EA}" type="parTrans" cxnId="{267B5597-D0C9-4986-BF57-AB76F67EB527}">
      <dgm:prSet/>
      <dgm:spPr/>
      <dgm:t>
        <a:bodyPr/>
        <a:lstStyle/>
        <a:p>
          <a:endParaRPr lang="en-US"/>
        </a:p>
      </dgm:t>
    </dgm:pt>
    <dgm:pt modelId="{1D814D35-3CBE-4CC2-AEBD-C79B4195565D}" type="sibTrans" cxnId="{267B5597-D0C9-4986-BF57-AB76F67EB527}">
      <dgm:prSet/>
      <dgm:spPr/>
      <dgm:t>
        <a:bodyPr/>
        <a:lstStyle/>
        <a:p>
          <a:endParaRPr lang="en-US"/>
        </a:p>
      </dgm:t>
    </dgm:pt>
    <dgm:pt modelId="{FE270FB9-21BF-48FC-98FD-F5096D2EC2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Topic modeling is used to derive topics to enhance the document retrieval and search process</a:t>
          </a:r>
        </a:p>
      </dgm:t>
    </dgm:pt>
    <dgm:pt modelId="{D78C1645-BD14-459C-B5D8-25A7BECA4ED9}" type="parTrans" cxnId="{252631BB-73A5-4058-8CA4-8EA60A7EC60A}">
      <dgm:prSet/>
      <dgm:spPr/>
      <dgm:t>
        <a:bodyPr/>
        <a:lstStyle/>
        <a:p>
          <a:endParaRPr lang="en-US"/>
        </a:p>
      </dgm:t>
    </dgm:pt>
    <dgm:pt modelId="{8274B64B-9E37-4516-9E71-043E1E91E368}" type="sibTrans" cxnId="{252631BB-73A5-4058-8CA4-8EA60A7EC60A}">
      <dgm:prSet/>
      <dgm:spPr/>
      <dgm:t>
        <a:bodyPr/>
        <a:lstStyle/>
        <a:p>
          <a:endParaRPr lang="en-US"/>
        </a:p>
      </dgm:t>
    </dgm:pt>
    <dgm:pt modelId="{A118DCE2-A6B1-46F0-B326-9B1D8654FF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Social sciences</a:t>
          </a:r>
        </a:p>
      </dgm:t>
    </dgm:pt>
    <dgm:pt modelId="{40FE4204-88D1-4AF6-A362-1227A6FFF5C2}" type="parTrans" cxnId="{92962E23-5EB8-43AD-8C84-1A18D1A91389}">
      <dgm:prSet/>
      <dgm:spPr/>
      <dgm:t>
        <a:bodyPr/>
        <a:lstStyle/>
        <a:p>
          <a:endParaRPr lang="en-US"/>
        </a:p>
      </dgm:t>
    </dgm:pt>
    <dgm:pt modelId="{D7DA0208-2397-4588-AE57-80620F3A7EDF}" type="sibTrans" cxnId="{92962E23-5EB8-43AD-8C84-1A18D1A91389}">
      <dgm:prSet/>
      <dgm:spPr/>
      <dgm:t>
        <a:bodyPr/>
        <a:lstStyle/>
        <a:p>
          <a:endParaRPr lang="en-US"/>
        </a:p>
      </dgm:t>
    </dgm:pt>
    <dgm:pt modelId="{89BEF82C-4C2C-4C24-AC54-D49CA4858C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Social scientists use topic modeling to understand social phenomena through textual data [3]. For example, studying cyber-bullying through analyzing social media data.</a:t>
          </a:r>
        </a:p>
      </dgm:t>
    </dgm:pt>
    <dgm:pt modelId="{9341F046-4B8E-4163-88A8-BEAA4338AE37}" type="parTrans" cxnId="{4F55F1A2-412C-4357-A82D-D0879010F376}">
      <dgm:prSet/>
      <dgm:spPr/>
      <dgm:t>
        <a:bodyPr/>
        <a:lstStyle/>
        <a:p>
          <a:endParaRPr lang="en-US"/>
        </a:p>
      </dgm:t>
    </dgm:pt>
    <dgm:pt modelId="{8679FCB3-24B1-4D99-9DC2-73F09A62C84F}" type="sibTrans" cxnId="{4F55F1A2-412C-4357-A82D-D0879010F376}">
      <dgm:prSet/>
      <dgm:spPr/>
      <dgm:t>
        <a:bodyPr/>
        <a:lstStyle/>
        <a:p>
          <a:endParaRPr lang="en-US"/>
        </a:p>
      </dgm:t>
    </dgm:pt>
    <dgm:pt modelId="{0F32AD4D-7437-494B-A72B-6094ED83AC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Bioinformatics</a:t>
          </a:r>
        </a:p>
      </dgm:t>
    </dgm:pt>
    <dgm:pt modelId="{D4AB8074-DCBD-4791-AA0C-CDF1B85D9B67}" type="parTrans" cxnId="{878BD785-2AD8-4C0B-A840-F34E552D73F5}">
      <dgm:prSet/>
      <dgm:spPr/>
      <dgm:t>
        <a:bodyPr/>
        <a:lstStyle/>
        <a:p>
          <a:endParaRPr lang="en-US"/>
        </a:p>
      </dgm:t>
    </dgm:pt>
    <dgm:pt modelId="{32176E08-522F-4637-A938-D54722224FB0}" type="sibTrans" cxnId="{878BD785-2AD8-4C0B-A840-F34E552D73F5}">
      <dgm:prSet/>
      <dgm:spPr/>
      <dgm:t>
        <a:bodyPr/>
        <a:lstStyle/>
        <a:p>
          <a:endParaRPr lang="en-US"/>
        </a:p>
      </dgm:t>
    </dgm:pt>
    <dgm:pt modelId="{AB5AD0F8-6899-4AD5-82B6-D814A8BFB7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Topic modeling used to find patterns and topics within biological structures, such as genetic information</a:t>
          </a:r>
        </a:p>
      </dgm:t>
    </dgm:pt>
    <dgm:pt modelId="{E83EFB49-7FD5-4B6D-991F-C2628D219C1D}" type="parTrans" cxnId="{6C6A4ED1-881A-47AC-88EA-0538510B677C}">
      <dgm:prSet/>
      <dgm:spPr/>
      <dgm:t>
        <a:bodyPr/>
        <a:lstStyle/>
        <a:p>
          <a:endParaRPr lang="en-US"/>
        </a:p>
      </dgm:t>
    </dgm:pt>
    <dgm:pt modelId="{8DAA009C-0555-44F6-AF05-A39BB112C966}" type="sibTrans" cxnId="{6C6A4ED1-881A-47AC-88EA-0538510B677C}">
      <dgm:prSet/>
      <dgm:spPr/>
      <dgm:t>
        <a:bodyPr/>
        <a:lstStyle/>
        <a:p>
          <a:endParaRPr lang="en-US"/>
        </a:p>
      </dgm:t>
    </dgm:pt>
    <dgm:pt modelId="{00B2EECB-4D2E-4EFE-B32A-E72C02860D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Computer vision</a:t>
          </a:r>
        </a:p>
      </dgm:t>
    </dgm:pt>
    <dgm:pt modelId="{B7922971-9FB8-4CB2-8F9C-4E301620CF05}" type="parTrans" cxnId="{5DB8B9D0-9425-4706-9B0F-A8B374F0899E}">
      <dgm:prSet/>
      <dgm:spPr/>
      <dgm:t>
        <a:bodyPr/>
        <a:lstStyle/>
        <a:p>
          <a:endParaRPr lang="en-US"/>
        </a:p>
      </dgm:t>
    </dgm:pt>
    <dgm:pt modelId="{76FA5CCF-9E9B-4C40-A22B-F0ED25ADC8AE}" type="sibTrans" cxnId="{5DB8B9D0-9425-4706-9B0F-A8B374F0899E}">
      <dgm:prSet/>
      <dgm:spPr/>
      <dgm:t>
        <a:bodyPr/>
        <a:lstStyle/>
        <a:p>
          <a:endParaRPr lang="en-US"/>
        </a:p>
      </dgm:t>
    </dgm:pt>
    <dgm:pt modelId="{6DFEE96D-953B-8447-A7EB-D5F19B0F17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Topic models are being used to assist in image classification [4]</a:t>
          </a:r>
        </a:p>
      </dgm:t>
    </dgm:pt>
    <dgm:pt modelId="{99A4402A-8717-8642-91DB-5B7ECF5008EE}" type="parTrans" cxnId="{B80FA1E8-74B7-0F4E-BAB8-7D3304874364}">
      <dgm:prSet/>
      <dgm:spPr/>
      <dgm:t>
        <a:bodyPr/>
        <a:lstStyle/>
        <a:p>
          <a:endParaRPr lang="en-US"/>
        </a:p>
      </dgm:t>
    </dgm:pt>
    <dgm:pt modelId="{AC133AC1-34AD-7841-B859-1FFBFB7E1684}" type="sibTrans" cxnId="{B80FA1E8-74B7-0F4E-BAB8-7D3304874364}">
      <dgm:prSet/>
      <dgm:spPr/>
      <dgm:t>
        <a:bodyPr/>
        <a:lstStyle/>
        <a:p>
          <a:endParaRPr lang="en-US"/>
        </a:p>
      </dgm:t>
    </dgm:pt>
    <dgm:pt modelId="{5B53866D-311E-486C-A709-9FA63FBBE020}" type="pres">
      <dgm:prSet presAssocID="{79A75B30-D058-4CA6-8E79-FE23483B4AD7}" presName="root" presStyleCnt="0">
        <dgm:presLayoutVars>
          <dgm:dir/>
          <dgm:resizeHandles val="exact"/>
        </dgm:presLayoutVars>
      </dgm:prSet>
      <dgm:spPr/>
    </dgm:pt>
    <dgm:pt modelId="{744846DB-F0C8-4B15-8489-EB1195898376}" type="pres">
      <dgm:prSet presAssocID="{12E589AE-F8F0-4FCA-890F-744C3438FBEA}" presName="compNode" presStyleCnt="0"/>
      <dgm:spPr/>
    </dgm:pt>
    <dgm:pt modelId="{9D9E8305-3880-4755-840A-1A7414C017AB}" type="pres">
      <dgm:prSet presAssocID="{12E589AE-F8F0-4FCA-890F-744C3438FBEA}" presName="bgRect" presStyleLbl="bgShp" presStyleIdx="0" presStyleCnt="4"/>
      <dgm:spPr/>
    </dgm:pt>
    <dgm:pt modelId="{C6F091E7-9743-4589-9255-4448AD028CB4}" type="pres">
      <dgm:prSet presAssocID="{12E589AE-F8F0-4FCA-890F-744C3438FBE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41F3548-77E9-401D-9230-82E10EDD6AC0}" type="pres">
      <dgm:prSet presAssocID="{12E589AE-F8F0-4FCA-890F-744C3438FBEA}" presName="spaceRect" presStyleCnt="0"/>
      <dgm:spPr/>
    </dgm:pt>
    <dgm:pt modelId="{48BAEB68-3279-475E-841F-5B0A1528BC71}" type="pres">
      <dgm:prSet presAssocID="{12E589AE-F8F0-4FCA-890F-744C3438FBEA}" presName="parTx" presStyleLbl="revTx" presStyleIdx="0" presStyleCnt="8">
        <dgm:presLayoutVars>
          <dgm:chMax val="0"/>
          <dgm:chPref val="0"/>
        </dgm:presLayoutVars>
      </dgm:prSet>
      <dgm:spPr/>
    </dgm:pt>
    <dgm:pt modelId="{C218907C-B4CE-42D6-A414-04B9FA4429BF}" type="pres">
      <dgm:prSet presAssocID="{12E589AE-F8F0-4FCA-890F-744C3438FBEA}" presName="desTx" presStyleLbl="revTx" presStyleIdx="1" presStyleCnt="8">
        <dgm:presLayoutVars/>
      </dgm:prSet>
      <dgm:spPr/>
    </dgm:pt>
    <dgm:pt modelId="{7EC6D75D-2412-44AB-9516-891B4DB3F192}" type="pres">
      <dgm:prSet presAssocID="{1D814D35-3CBE-4CC2-AEBD-C79B4195565D}" presName="sibTrans" presStyleCnt="0"/>
      <dgm:spPr/>
    </dgm:pt>
    <dgm:pt modelId="{F09D3B69-7111-4A36-8A83-F3E3A92BB75A}" type="pres">
      <dgm:prSet presAssocID="{A118DCE2-A6B1-46F0-B326-9B1D8654FFCE}" presName="compNode" presStyleCnt="0"/>
      <dgm:spPr/>
    </dgm:pt>
    <dgm:pt modelId="{03818B2F-AE7C-47CD-AB20-2650B36D00D3}" type="pres">
      <dgm:prSet presAssocID="{A118DCE2-A6B1-46F0-B326-9B1D8654FFCE}" presName="bgRect" presStyleLbl="bgShp" presStyleIdx="1" presStyleCnt="4"/>
      <dgm:spPr/>
    </dgm:pt>
    <dgm:pt modelId="{D8570857-40B8-444C-82C0-CFC0931964DA}" type="pres">
      <dgm:prSet presAssocID="{A118DCE2-A6B1-46F0-B326-9B1D8654FFC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401BAAA4-DD71-44F9-B011-0357B337C59D}" type="pres">
      <dgm:prSet presAssocID="{A118DCE2-A6B1-46F0-B326-9B1D8654FFCE}" presName="spaceRect" presStyleCnt="0"/>
      <dgm:spPr/>
    </dgm:pt>
    <dgm:pt modelId="{9D467245-ADD7-48E6-8A50-7393DADC5943}" type="pres">
      <dgm:prSet presAssocID="{A118DCE2-A6B1-46F0-B326-9B1D8654FFCE}" presName="parTx" presStyleLbl="revTx" presStyleIdx="2" presStyleCnt="8">
        <dgm:presLayoutVars>
          <dgm:chMax val="0"/>
          <dgm:chPref val="0"/>
        </dgm:presLayoutVars>
      </dgm:prSet>
      <dgm:spPr/>
    </dgm:pt>
    <dgm:pt modelId="{A729FEE5-E729-48BB-92D7-4E2A2E759D1B}" type="pres">
      <dgm:prSet presAssocID="{A118DCE2-A6B1-46F0-B326-9B1D8654FFCE}" presName="desTx" presStyleLbl="revTx" presStyleIdx="3" presStyleCnt="8">
        <dgm:presLayoutVars/>
      </dgm:prSet>
      <dgm:spPr/>
    </dgm:pt>
    <dgm:pt modelId="{A6270AE9-55A8-4708-9A5C-C6623747B2B9}" type="pres">
      <dgm:prSet presAssocID="{D7DA0208-2397-4588-AE57-80620F3A7EDF}" presName="sibTrans" presStyleCnt="0"/>
      <dgm:spPr/>
    </dgm:pt>
    <dgm:pt modelId="{4256CCFB-0720-4DF1-94A4-10E82ED79186}" type="pres">
      <dgm:prSet presAssocID="{0F32AD4D-7437-494B-A72B-6094ED83ACBB}" presName="compNode" presStyleCnt="0"/>
      <dgm:spPr/>
    </dgm:pt>
    <dgm:pt modelId="{1A127D02-EA5A-4271-8556-166F894B047C}" type="pres">
      <dgm:prSet presAssocID="{0F32AD4D-7437-494B-A72B-6094ED83ACBB}" presName="bgRect" presStyleLbl="bgShp" presStyleIdx="2" presStyleCnt="4"/>
      <dgm:spPr/>
    </dgm:pt>
    <dgm:pt modelId="{745FDC73-C4E1-43C2-979E-8145CC3977D8}" type="pres">
      <dgm:prSet presAssocID="{0F32AD4D-7437-494B-A72B-6094ED83ACB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2DC21AE6-7E8D-4B11-B646-FABE7909B150}" type="pres">
      <dgm:prSet presAssocID="{0F32AD4D-7437-494B-A72B-6094ED83ACBB}" presName="spaceRect" presStyleCnt="0"/>
      <dgm:spPr/>
    </dgm:pt>
    <dgm:pt modelId="{0EF7E468-F70E-406E-BF28-82C698BFC6D2}" type="pres">
      <dgm:prSet presAssocID="{0F32AD4D-7437-494B-A72B-6094ED83ACBB}" presName="parTx" presStyleLbl="revTx" presStyleIdx="4" presStyleCnt="8">
        <dgm:presLayoutVars>
          <dgm:chMax val="0"/>
          <dgm:chPref val="0"/>
        </dgm:presLayoutVars>
      </dgm:prSet>
      <dgm:spPr/>
    </dgm:pt>
    <dgm:pt modelId="{290B8D09-34F0-4C2A-AC97-563F41B5A02F}" type="pres">
      <dgm:prSet presAssocID="{0F32AD4D-7437-494B-A72B-6094ED83ACBB}" presName="desTx" presStyleLbl="revTx" presStyleIdx="5" presStyleCnt="8">
        <dgm:presLayoutVars/>
      </dgm:prSet>
      <dgm:spPr/>
    </dgm:pt>
    <dgm:pt modelId="{3A1DB870-DC79-453A-8B20-5AFC8A423956}" type="pres">
      <dgm:prSet presAssocID="{32176E08-522F-4637-A938-D54722224FB0}" presName="sibTrans" presStyleCnt="0"/>
      <dgm:spPr/>
    </dgm:pt>
    <dgm:pt modelId="{575C2483-1BBC-446C-878E-746FEFE4C105}" type="pres">
      <dgm:prSet presAssocID="{00B2EECB-4D2E-4EFE-B32A-E72C02860D47}" presName="compNode" presStyleCnt="0"/>
      <dgm:spPr/>
    </dgm:pt>
    <dgm:pt modelId="{FA407CA8-1548-4AD8-A8DC-73D825456B70}" type="pres">
      <dgm:prSet presAssocID="{00B2EECB-4D2E-4EFE-B32A-E72C02860D47}" presName="bgRect" presStyleLbl="bgShp" presStyleIdx="3" presStyleCnt="4"/>
      <dgm:spPr/>
    </dgm:pt>
    <dgm:pt modelId="{0524C881-3B66-408A-86A6-FD8BB15B177C}" type="pres">
      <dgm:prSet presAssocID="{00B2EECB-4D2E-4EFE-B32A-E72C02860D4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AC09DC9-A411-4BDB-AE60-AF249F4CFC9E}" type="pres">
      <dgm:prSet presAssocID="{00B2EECB-4D2E-4EFE-B32A-E72C02860D47}" presName="spaceRect" presStyleCnt="0"/>
      <dgm:spPr/>
    </dgm:pt>
    <dgm:pt modelId="{C6583AC8-D414-449E-9EAF-06D8DC6D2D24}" type="pres">
      <dgm:prSet presAssocID="{00B2EECB-4D2E-4EFE-B32A-E72C02860D47}" presName="parTx" presStyleLbl="revTx" presStyleIdx="6" presStyleCnt="8">
        <dgm:presLayoutVars>
          <dgm:chMax val="0"/>
          <dgm:chPref val="0"/>
        </dgm:presLayoutVars>
      </dgm:prSet>
      <dgm:spPr/>
    </dgm:pt>
    <dgm:pt modelId="{12914635-05E9-D645-AFE2-7E2D4B52245A}" type="pres">
      <dgm:prSet presAssocID="{00B2EECB-4D2E-4EFE-B32A-E72C02860D47}" presName="desTx" presStyleLbl="revTx" presStyleIdx="7" presStyleCnt="8">
        <dgm:presLayoutVars/>
      </dgm:prSet>
      <dgm:spPr/>
    </dgm:pt>
  </dgm:ptLst>
  <dgm:cxnLst>
    <dgm:cxn modelId="{F79E8702-D7F3-4758-9961-CB75DC1EA95B}" type="presOf" srcId="{12E589AE-F8F0-4FCA-890F-744C3438FBEA}" destId="{48BAEB68-3279-475E-841F-5B0A1528BC71}" srcOrd="0" destOrd="0" presId="urn:microsoft.com/office/officeart/2018/2/layout/IconVerticalSolidList"/>
    <dgm:cxn modelId="{92962E23-5EB8-43AD-8C84-1A18D1A91389}" srcId="{79A75B30-D058-4CA6-8E79-FE23483B4AD7}" destId="{A118DCE2-A6B1-46F0-B326-9B1D8654FFCE}" srcOrd="1" destOrd="0" parTransId="{40FE4204-88D1-4AF6-A362-1227A6FFF5C2}" sibTransId="{D7DA0208-2397-4588-AE57-80620F3A7EDF}"/>
    <dgm:cxn modelId="{D4DE2E24-1B38-45E0-B61B-0C2B679258F0}" type="presOf" srcId="{0F32AD4D-7437-494B-A72B-6094ED83ACBB}" destId="{0EF7E468-F70E-406E-BF28-82C698BFC6D2}" srcOrd="0" destOrd="0" presId="urn:microsoft.com/office/officeart/2018/2/layout/IconVerticalSolidList"/>
    <dgm:cxn modelId="{8E5B502A-3054-4C0D-A364-EA849564FF7D}" type="presOf" srcId="{00B2EECB-4D2E-4EFE-B32A-E72C02860D47}" destId="{C6583AC8-D414-449E-9EAF-06D8DC6D2D24}" srcOrd="0" destOrd="0" presId="urn:microsoft.com/office/officeart/2018/2/layout/IconVerticalSolidList"/>
    <dgm:cxn modelId="{7A481C3B-CC3E-744A-9AD9-90F85F8BE038}" type="presOf" srcId="{6DFEE96D-953B-8447-A7EB-D5F19B0F17A7}" destId="{12914635-05E9-D645-AFE2-7E2D4B52245A}" srcOrd="0" destOrd="0" presId="urn:microsoft.com/office/officeart/2018/2/layout/IconVerticalSolidList"/>
    <dgm:cxn modelId="{16C3093D-363F-4947-BC2D-DE1D6701D261}" type="presOf" srcId="{FE270FB9-21BF-48FC-98FD-F5096D2EC22E}" destId="{C218907C-B4CE-42D6-A414-04B9FA4429BF}" srcOrd="0" destOrd="0" presId="urn:microsoft.com/office/officeart/2018/2/layout/IconVerticalSolidList"/>
    <dgm:cxn modelId="{26DAF84D-225A-4884-A532-395DCF19058E}" type="presOf" srcId="{A118DCE2-A6B1-46F0-B326-9B1D8654FFCE}" destId="{9D467245-ADD7-48E6-8A50-7393DADC5943}" srcOrd="0" destOrd="0" presId="urn:microsoft.com/office/officeart/2018/2/layout/IconVerticalSolidList"/>
    <dgm:cxn modelId="{878BD785-2AD8-4C0B-A840-F34E552D73F5}" srcId="{79A75B30-D058-4CA6-8E79-FE23483B4AD7}" destId="{0F32AD4D-7437-494B-A72B-6094ED83ACBB}" srcOrd="2" destOrd="0" parTransId="{D4AB8074-DCBD-4791-AA0C-CDF1B85D9B67}" sibTransId="{32176E08-522F-4637-A938-D54722224FB0}"/>
    <dgm:cxn modelId="{267B5597-D0C9-4986-BF57-AB76F67EB527}" srcId="{79A75B30-D058-4CA6-8E79-FE23483B4AD7}" destId="{12E589AE-F8F0-4FCA-890F-744C3438FBEA}" srcOrd="0" destOrd="0" parTransId="{616B3C5C-153F-4F0F-BD80-D12A0BEDC0EA}" sibTransId="{1D814D35-3CBE-4CC2-AEBD-C79B4195565D}"/>
    <dgm:cxn modelId="{974C169B-445E-466B-86E8-30EB25C0C732}" type="presOf" srcId="{79A75B30-D058-4CA6-8E79-FE23483B4AD7}" destId="{5B53866D-311E-486C-A709-9FA63FBBE020}" srcOrd="0" destOrd="0" presId="urn:microsoft.com/office/officeart/2018/2/layout/IconVerticalSolidList"/>
    <dgm:cxn modelId="{4F55F1A2-412C-4357-A82D-D0879010F376}" srcId="{A118DCE2-A6B1-46F0-B326-9B1D8654FFCE}" destId="{89BEF82C-4C2C-4C24-AC54-D49CA4858C48}" srcOrd="0" destOrd="0" parTransId="{9341F046-4B8E-4163-88A8-BEAA4338AE37}" sibTransId="{8679FCB3-24B1-4D99-9DC2-73F09A62C84F}"/>
    <dgm:cxn modelId="{252631BB-73A5-4058-8CA4-8EA60A7EC60A}" srcId="{12E589AE-F8F0-4FCA-890F-744C3438FBEA}" destId="{FE270FB9-21BF-48FC-98FD-F5096D2EC22E}" srcOrd="0" destOrd="0" parTransId="{D78C1645-BD14-459C-B5D8-25A7BECA4ED9}" sibTransId="{8274B64B-9E37-4516-9E71-043E1E91E368}"/>
    <dgm:cxn modelId="{5DB8B9D0-9425-4706-9B0F-A8B374F0899E}" srcId="{79A75B30-D058-4CA6-8E79-FE23483B4AD7}" destId="{00B2EECB-4D2E-4EFE-B32A-E72C02860D47}" srcOrd="3" destOrd="0" parTransId="{B7922971-9FB8-4CB2-8F9C-4E301620CF05}" sibTransId="{76FA5CCF-9E9B-4C40-A22B-F0ED25ADC8AE}"/>
    <dgm:cxn modelId="{6C6A4ED1-881A-47AC-88EA-0538510B677C}" srcId="{0F32AD4D-7437-494B-A72B-6094ED83ACBB}" destId="{AB5AD0F8-6899-4AD5-82B6-D814A8BFB7DA}" srcOrd="0" destOrd="0" parTransId="{E83EFB49-7FD5-4B6D-991F-C2628D219C1D}" sibTransId="{8DAA009C-0555-44F6-AF05-A39BB112C966}"/>
    <dgm:cxn modelId="{A16B60DC-B846-47B1-8122-190DAC163543}" type="presOf" srcId="{89BEF82C-4C2C-4C24-AC54-D49CA4858C48}" destId="{A729FEE5-E729-48BB-92D7-4E2A2E759D1B}" srcOrd="0" destOrd="0" presId="urn:microsoft.com/office/officeart/2018/2/layout/IconVerticalSolidList"/>
    <dgm:cxn modelId="{B80FA1E8-74B7-0F4E-BAB8-7D3304874364}" srcId="{00B2EECB-4D2E-4EFE-B32A-E72C02860D47}" destId="{6DFEE96D-953B-8447-A7EB-D5F19B0F17A7}" srcOrd="0" destOrd="0" parTransId="{99A4402A-8717-8642-91DB-5B7ECF5008EE}" sibTransId="{AC133AC1-34AD-7841-B859-1FFBFB7E1684}"/>
    <dgm:cxn modelId="{1180D4FB-4AD8-4687-9EB6-D0A542A40C28}" type="presOf" srcId="{AB5AD0F8-6899-4AD5-82B6-D814A8BFB7DA}" destId="{290B8D09-34F0-4C2A-AC97-563F41B5A02F}" srcOrd="0" destOrd="0" presId="urn:microsoft.com/office/officeart/2018/2/layout/IconVerticalSolidList"/>
    <dgm:cxn modelId="{10D5E46D-CA03-4102-AA95-4469C61D8300}" type="presParOf" srcId="{5B53866D-311E-486C-A709-9FA63FBBE020}" destId="{744846DB-F0C8-4B15-8489-EB1195898376}" srcOrd="0" destOrd="0" presId="urn:microsoft.com/office/officeart/2018/2/layout/IconVerticalSolidList"/>
    <dgm:cxn modelId="{6C5179F5-BBD3-4A4C-BA7A-61402426C0D5}" type="presParOf" srcId="{744846DB-F0C8-4B15-8489-EB1195898376}" destId="{9D9E8305-3880-4755-840A-1A7414C017AB}" srcOrd="0" destOrd="0" presId="urn:microsoft.com/office/officeart/2018/2/layout/IconVerticalSolidList"/>
    <dgm:cxn modelId="{B868AF73-021A-4010-82AF-154B042913D7}" type="presParOf" srcId="{744846DB-F0C8-4B15-8489-EB1195898376}" destId="{C6F091E7-9743-4589-9255-4448AD028CB4}" srcOrd="1" destOrd="0" presId="urn:microsoft.com/office/officeart/2018/2/layout/IconVerticalSolidList"/>
    <dgm:cxn modelId="{E287C4EB-4FBC-4075-8221-2BA3C17A4CCB}" type="presParOf" srcId="{744846DB-F0C8-4B15-8489-EB1195898376}" destId="{041F3548-77E9-401D-9230-82E10EDD6AC0}" srcOrd="2" destOrd="0" presId="urn:microsoft.com/office/officeart/2018/2/layout/IconVerticalSolidList"/>
    <dgm:cxn modelId="{46015028-0DF3-4F73-9FC6-F21EB9B9B9E1}" type="presParOf" srcId="{744846DB-F0C8-4B15-8489-EB1195898376}" destId="{48BAEB68-3279-475E-841F-5B0A1528BC71}" srcOrd="3" destOrd="0" presId="urn:microsoft.com/office/officeart/2018/2/layout/IconVerticalSolidList"/>
    <dgm:cxn modelId="{F9E6D199-D707-41F9-A023-3A3E5616DDC1}" type="presParOf" srcId="{744846DB-F0C8-4B15-8489-EB1195898376}" destId="{C218907C-B4CE-42D6-A414-04B9FA4429BF}" srcOrd="4" destOrd="0" presId="urn:microsoft.com/office/officeart/2018/2/layout/IconVerticalSolidList"/>
    <dgm:cxn modelId="{74346969-EA1E-4AAE-89C0-19F69FB1BF65}" type="presParOf" srcId="{5B53866D-311E-486C-A709-9FA63FBBE020}" destId="{7EC6D75D-2412-44AB-9516-891B4DB3F192}" srcOrd="1" destOrd="0" presId="urn:microsoft.com/office/officeart/2018/2/layout/IconVerticalSolidList"/>
    <dgm:cxn modelId="{121A0F76-8B02-4255-963A-28F32CEA0BCF}" type="presParOf" srcId="{5B53866D-311E-486C-A709-9FA63FBBE020}" destId="{F09D3B69-7111-4A36-8A83-F3E3A92BB75A}" srcOrd="2" destOrd="0" presId="urn:microsoft.com/office/officeart/2018/2/layout/IconVerticalSolidList"/>
    <dgm:cxn modelId="{EADEB847-0CD5-4CE9-9882-FC4E8E00BB98}" type="presParOf" srcId="{F09D3B69-7111-4A36-8A83-F3E3A92BB75A}" destId="{03818B2F-AE7C-47CD-AB20-2650B36D00D3}" srcOrd="0" destOrd="0" presId="urn:microsoft.com/office/officeart/2018/2/layout/IconVerticalSolidList"/>
    <dgm:cxn modelId="{0AA05B1F-76CE-4BB3-9AA0-076EA8CE78FC}" type="presParOf" srcId="{F09D3B69-7111-4A36-8A83-F3E3A92BB75A}" destId="{D8570857-40B8-444C-82C0-CFC0931964DA}" srcOrd="1" destOrd="0" presId="urn:microsoft.com/office/officeart/2018/2/layout/IconVerticalSolidList"/>
    <dgm:cxn modelId="{49CD2EAD-AE55-4BD7-938B-5BBD9B6C48A3}" type="presParOf" srcId="{F09D3B69-7111-4A36-8A83-F3E3A92BB75A}" destId="{401BAAA4-DD71-44F9-B011-0357B337C59D}" srcOrd="2" destOrd="0" presId="urn:microsoft.com/office/officeart/2018/2/layout/IconVerticalSolidList"/>
    <dgm:cxn modelId="{5F112198-8FDC-4FC0-AEC3-1A6E0CE76F77}" type="presParOf" srcId="{F09D3B69-7111-4A36-8A83-F3E3A92BB75A}" destId="{9D467245-ADD7-48E6-8A50-7393DADC5943}" srcOrd="3" destOrd="0" presId="urn:microsoft.com/office/officeart/2018/2/layout/IconVerticalSolidList"/>
    <dgm:cxn modelId="{F2814AE7-D2BB-4942-B070-DE3D712D900E}" type="presParOf" srcId="{F09D3B69-7111-4A36-8A83-F3E3A92BB75A}" destId="{A729FEE5-E729-48BB-92D7-4E2A2E759D1B}" srcOrd="4" destOrd="0" presId="urn:microsoft.com/office/officeart/2018/2/layout/IconVerticalSolidList"/>
    <dgm:cxn modelId="{16C1BD7C-882D-417F-B218-B565D6C38201}" type="presParOf" srcId="{5B53866D-311E-486C-A709-9FA63FBBE020}" destId="{A6270AE9-55A8-4708-9A5C-C6623747B2B9}" srcOrd="3" destOrd="0" presId="urn:microsoft.com/office/officeart/2018/2/layout/IconVerticalSolidList"/>
    <dgm:cxn modelId="{FD698337-273D-4E2B-9E14-B4DB16EA46FF}" type="presParOf" srcId="{5B53866D-311E-486C-A709-9FA63FBBE020}" destId="{4256CCFB-0720-4DF1-94A4-10E82ED79186}" srcOrd="4" destOrd="0" presId="urn:microsoft.com/office/officeart/2018/2/layout/IconVerticalSolidList"/>
    <dgm:cxn modelId="{46DEDAD7-2D98-4045-A6DE-ACB06E9D3E8C}" type="presParOf" srcId="{4256CCFB-0720-4DF1-94A4-10E82ED79186}" destId="{1A127D02-EA5A-4271-8556-166F894B047C}" srcOrd="0" destOrd="0" presId="urn:microsoft.com/office/officeart/2018/2/layout/IconVerticalSolidList"/>
    <dgm:cxn modelId="{06818AFC-0105-4DBE-B3F4-F5401B11C871}" type="presParOf" srcId="{4256CCFB-0720-4DF1-94A4-10E82ED79186}" destId="{745FDC73-C4E1-43C2-979E-8145CC3977D8}" srcOrd="1" destOrd="0" presId="urn:microsoft.com/office/officeart/2018/2/layout/IconVerticalSolidList"/>
    <dgm:cxn modelId="{8B7D58B1-BC92-427F-9E3F-BAA3E2FDC7D5}" type="presParOf" srcId="{4256CCFB-0720-4DF1-94A4-10E82ED79186}" destId="{2DC21AE6-7E8D-4B11-B646-FABE7909B150}" srcOrd="2" destOrd="0" presId="urn:microsoft.com/office/officeart/2018/2/layout/IconVerticalSolidList"/>
    <dgm:cxn modelId="{CB62986E-191D-4D8D-BF23-1322C307D291}" type="presParOf" srcId="{4256CCFB-0720-4DF1-94A4-10E82ED79186}" destId="{0EF7E468-F70E-406E-BF28-82C698BFC6D2}" srcOrd="3" destOrd="0" presId="urn:microsoft.com/office/officeart/2018/2/layout/IconVerticalSolidList"/>
    <dgm:cxn modelId="{D9D1CD00-C483-4BAB-B6D7-871535D694ED}" type="presParOf" srcId="{4256CCFB-0720-4DF1-94A4-10E82ED79186}" destId="{290B8D09-34F0-4C2A-AC97-563F41B5A02F}" srcOrd="4" destOrd="0" presId="urn:microsoft.com/office/officeart/2018/2/layout/IconVerticalSolidList"/>
    <dgm:cxn modelId="{F4897DD1-59F3-4242-9518-22CF58854C84}" type="presParOf" srcId="{5B53866D-311E-486C-A709-9FA63FBBE020}" destId="{3A1DB870-DC79-453A-8B20-5AFC8A423956}" srcOrd="5" destOrd="0" presId="urn:microsoft.com/office/officeart/2018/2/layout/IconVerticalSolidList"/>
    <dgm:cxn modelId="{137A7A0B-E079-42F6-81E2-53F5FAC24EFE}" type="presParOf" srcId="{5B53866D-311E-486C-A709-9FA63FBBE020}" destId="{575C2483-1BBC-446C-878E-746FEFE4C105}" srcOrd="6" destOrd="0" presId="urn:microsoft.com/office/officeart/2018/2/layout/IconVerticalSolidList"/>
    <dgm:cxn modelId="{312258DE-F9BF-4A99-9540-3F27A65F64AC}" type="presParOf" srcId="{575C2483-1BBC-446C-878E-746FEFE4C105}" destId="{FA407CA8-1548-4AD8-A8DC-73D825456B70}" srcOrd="0" destOrd="0" presId="urn:microsoft.com/office/officeart/2018/2/layout/IconVerticalSolidList"/>
    <dgm:cxn modelId="{7D64F290-BBD6-429B-8317-CF2F54339736}" type="presParOf" srcId="{575C2483-1BBC-446C-878E-746FEFE4C105}" destId="{0524C881-3B66-408A-86A6-FD8BB15B177C}" srcOrd="1" destOrd="0" presId="urn:microsoft.com/office/officeart/2018/2/layout/IconVerticalSolidList"/>
    <dgm:cxn modelId="{A0ECE711-067A-4034-9E3E-91121FBCA996}" type="presParOf" srcId="{575C2483-1BBC-446C-878E-746FEFE4C105}" destId="{FAC09DC9-A411-4BDB-AE60-AF249F4CFC9E}" srcOrd="2" destOrd="0" presId="urn:microsoft.com/office/officeart/2018/2/layout/IconVerticalSolidList"/>
    <dgm:cxn modelId="{346AF10A-D0E1-4B14-9F06-E20E0AF81B5A}" type="presParOf" srcId="{575C2483-1BBC-446C-878E-746FEFE4C105}" destId="{C6583AC8-D414-449E-9EAF-06D8DC6D2D24}" srcOrd="3" destOrd="0" presId="urn:microsoft.com/office/officeart/2018/2/layout/IconVerticalSolidList"/>
    <dgm:cxn modelId="{C5E9747A-54FD-5246-9175-00FF0923A8B1}" type="presParOf" srcId="{575C2483-1BBC-446C-878E-746FEFE4C105}" destId="{12914635-05E9-D645-AFE2-7E2D4B52245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E8305-3880-4755-840A-1A7414C017AB}">
      <dsp:nvSpPr>
        <dsp:cNvPr id="0" name=""/>
        <dsp:cNvSpPr/>
      </dsp:nvSpPr>
      <dsp:spPr>
        <a:xfrm>
          <a:off x="0" y="2241"/>
          <a:ext cx="7442201" cy="113595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F091E7-9743-4589-9255-4448AD028CB4}">
      <dsp:nvSpPr>
        <dsp:cNvPr id="0" name=""/>
        <dsp:cNvSpPr/>
      </dsp:nvSpPr>
      <dsp:spPr>
        <a:xfrm>
          <a:off x="343627" y="257831"/>
          <a:ext cx="624776" cy="6247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AEB68-3279-475E-841F-5B0A1528BC71}">
      <dsp:nvSpPr>
        <dsp:cNvPr id="0" name=""/>
        <dsp:cNvSpPr/>
      </dsp:nvSpPr>
      <dsp:spPr>
        <a:xfrm>
          <a:off x="1312031" y="2241"/>
          <a:ext cx="3348990" cy="1135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22" tIns="120222" rIns="120222" bIns="12022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Information Retrieval</a:t>
          </a:r>
        </a:p>
      </dsp:txBody>
      <dsp:txXfrm>
        <a:off x="1312031" y="2241"/>
        <a:ext cx="3348990" cy="1135958"/>
      </dsp:txXfrm>
    </dsp:sp>
    <dsp:sp modelId="{C218907C-B4CE-42D6-A414-04B9FA4429BF}">
      <dsp:nvSpPr>
        <dsp:cNvPr id="0" name=""/>
        <dsp:cNvSpPr/>
      </dsp:nvSpPr>
      <dsp:spPr>
        <a:xfrm>
          <a:off x="4661022" y="2241"/>
          <a:ext cx="2781178" cy="1135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22" tIns="120222" rIns="120222" bIns="12022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Topic modeling is used to derive topics to enhance the document retrieval and search process</a:t>
          </a:r>
        </a:p>
      </dsp:txBody>
      <dsp:txXfrm>
        <a:off x="4661022" y="2241"/>
        <a:ext cx="2781178" cy="1135958"/>
      </dsp:txXfrm>
    </dsp:sp>
    <dsp:sp modelId="{03818B2F-AE7C-47CD-AB20-2650B36D00D3}">
      <dsp:nvSpPr>
        <dsp:cNvPr id="0" name=""/>
        <dsp:cNvSpPr/>
      </dsp:nvSpPr>
      <dsp:spPr>
        <a:xfrm>
          <a:off x="0" y="1422189"/>
          <a:ext cx="7442201" cy="11359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570857-40B8-444C-82C0-CFC0931964DA}">
      <dsp:nvSpPr>
        <dsp:cNvPr id="0" name=""/>
        <dsp:cNvSpPr/>
      </dsp:nvSpPr>
      <dsp:spPr>
        <a:xfrm>
          <a:off x="343627" y="1677779"/>
          <a:ext cx="624776" cy="6247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467245-ADD7-48E6-8A50-7393DADC5943}">
      <dsp:nvSpPr>
        <dsp:cNvPr id="0" name=""/>
        <dsp:cNvSpPr/>
      </dsp:nvSpPr>
      <dsp:spPr>
        <a:xfrm>
          <a:off x="1312031" y="1422189"/>
          <a:ext cx="3348990" cy="1135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22" tIns="120222" rIns="120222" bIns="12022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Social sciences</a:t>
          </a:r>
        </a:p>
      </dsp:txBody>
      <dsp:txXfrm>
        <a:off x="1312031" y="1422189"/>
        <a:ext cx="3348990" cy="1135958"/>
      </dsp:txXfrm>
    </dsp:sp>
    <dsp:sp modelId="{A729FEE5-E729-48BB-92D7-4E2A2E759D1B}">
      <dsp:nvSpPr>
        <dsp:cNvPr id="0" name=""/>
        <dsp:cNvSpPr/>
      </dsp:nvSpPr>
      <dsp:spPr>
        <a:xfrm>
          <a:off x="4661022" y="1422189"/>
          <a:ext cx="2781178" cy="1135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22" tIns="120222" rIns="120222" bIns="12022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Social scientists use topic modeling to understand social phenomena through textual data [3]. For example, studying cyber-bullying through analyzing social media data.</a:t>
          </a:r>
        </a:p>
      </dsp:txBody>
      <dsp:txXfrm>
        <a:off x="4661022" y="1422189"/>
        <a:ext cx="2781178" cy="1135958"/>
      </dsp:txXfrm>
    </dsp:sp>
    <dsp:sp modelId="{1A127D02-EA5A-4271-8556-166F894B047C}">
      <dsp:nvSpPr>
        <dsp:cNvPr id="0" name=""/>
        <dsp:cNvSpPr/>
      </dsp:nvSpPr>
      <dsp:spPr>
        <a:xfrm>
          <a:off x="0" y="2842136"/>
          <a:ext cx="7442201" cy="113595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5FDC73-C4E1-43C2-979E-8145CC3977D8}">
      <dsp:nvSpPr>
        <dsp:cNvPr id="0" name=""/>
        <dsp:cNvSpPr/>
      </dsp:nvSpPr>
      <dsp:spPr>
        <a:xfrm>
          <a:off x="343627" y="3097727"/>
          <a:ext cx="624776" cy="6247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7E468-F70E-406E-BF28-82C698BFC6D2}">
      <dsp:nvSpPr>
        <dsp:cNvPr id="0" name=""/>
        <dsp:cNvSpPr/>
      </dsp:nvSpPr>
      <dsp:spPr>
        <a:xfrm>
          <a:off x="1312031" y="2842136"/>
          <a:ext cx="3348990" cy="1135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22" tIns="120222" rIns="120222" bIns="12022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Bioinformatics</a:t>
          </a:r>
        </a:p>
      </dsp:txBody>
      <dsp:txXfrm>
        <a:off x="1312031" y="2842136"/>
        <a:ext cx="3348990" cy="1135958"/>
      </dsp:txXfrm>
    </dsp:sp>
    <dsp:sp modelId="{290B8D09-34F0-4C2A-AC97-563F41B5A02F}">
      <dsp:nvSpPr>
        <dsp:cNvPr id="0" name=""/>
        <dsp:cNvSpPr/>
      </dsp:nvSpPr>
      <dsp:spPr>
        <a:xfrm>
          <a:off x="4661022" y="2842136"/>
          <a:ext cx="2781178" cy="1135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22" tIns="120222" rIns="120222" bIns="12022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Topic modeling used to find patterns and topics within biological structures, such as genetic information</a:t>
          </a:r>
        </a:p>
      </dsp:txBody>
      <dsp:txXfrm>
        <a:off x="4661022" y="2842136"/>
        <a:ext cx="2781178" cy="1135958"/>
      </dsp:txXfrm>
    </dsp:sp>
    <dsp:sp modelId="{FA407CA8-1548-4AD8-A8DC-73D825456B70}">
      <dsp:nvSpPr>
        <dsp:cNvPr id="0" name=""/>
        <dsp:cNvSpPr/>
      </dsp:nvSpPr>
      <dsp:spPr>
        <a:xfrm>
          <a:off x="0" y="4262084"/>
          <a:ext cx="7442201" cy="113595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4C881-3B66-408A-86A6-FD8BB15B177C}">
      <dsp:nvSpPr>
        <dsp:cNvPr id="0" name=""/>
        <dsp:cNvSpPr/>
      </dsp:nvSpPr>
      <dsp:spPr>
        <a:xfrm>
          <a:off x="343627" y="4517675"/>
          <a:ext cx="624776" cy="6247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83AC8-D414-449E-9EAF-06D8DC6D2D24}">
      <dsp:nvSpPr>
        <dsp:cNvPr id="0" name=""/>
        <dsp:cNvSpPr/>
      </dsp:nvSpPr>
      <dsp:spPr>
        <a:xfrm>
          <a:off x="1312031" y="4262084"/>
          <a:ext cx="3348990" cy="1135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22" tIns="120222" rIns="120222" bIns="12022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Computer vision</a:t>
          </a:r>
        </a:p>
      </dsp:txBody>
      <dsp:txXfrm>
        <a:off x="1312031" y="4262084"/>
        <a:ext cx="3348990" cy="1135958"/>
      </dsp:txXfrm>
    </dsp:sp>
    <dsp:sp modelId="{12914635-05E9-D645-AFE2-7E2D4B52245A}">
      <dsp:nvSpPr>
        <dsp:cNvPr id="0" name=""/>
        <dsp:cNvSpPr/>
      </dsp:nvSpPr>
      <dsp:spPr>
        <a:xfrm>
          <a:off x="4661022" y="4262084"/>
          <a:ext cx="2781178" cy="1135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22" tIns="120222" rIns="120222" bIns="12022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Topic models are being used to assist in image classification [4]</a:t>
          </a:r>
        </a:p>
      </dsp:txBody>
      <dsp:txXfrm>
        <a:off x="4661022" y="4262084"/>
        <a:ext cx="2781178" cy="1135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2CF35-769B-7D49-92A3-D97477819CF3}" type="datetimeFigureOut">
              <a:rPr lang="en-US" smtClean="0"/>
              <a:t>3/10/22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53051-FB1F-7247-A62F-3A30FA3DE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41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Corpora is a set of documents</a:t>
            </a:r>
          </a:p>
          <a:p>
            <a:r>
              <a:rPr lang="en-US" dirty="0"/>
              <a:t>A document is a set of words</a:t>
            </a:r>
          </a:p>
          <a:p>
            <a:r>
              <a:rPr lang="en-US" dirty="0"/>
              <a:t>A topic is a probability distribution over the vocabulary of words in all documents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53051-FB1F-7247-A62F-3A30FA3DEF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30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Generative models are considered as a class of statistical models that can generate new data instances.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53051-FB1F-7247-A62F-3A30FA3DEF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52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9C33-4DC2-FB4B-8CC1-7AC78D264BFC}" type="datetime1">
              <a:rPr lang="en-CA" smtClean="0"/>
              <a:t>2022-03-10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51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1681-2EAC-C740-97E3-D5C538AB1B18}" type="datetime1">
              <a:rPr lang="en-CA" smtClean="0"/>
              <a:t>2022-03-10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4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0D57-9AA4-2E43-A8A9-22F4C2275E45}" type="datetime1">
              <a:rPr lang="en-CA" smtClean="0"/>
              <a:t>2022-03-10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08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23CB-03E0-0641-8A23-29E342A4A36B}" type="datetime1">
              <a:rPr lang="en-CA" smtClean="0"/>
              <a:t>2022-03-10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36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9B40-8537-F940-A939-9E799280C336}" type="datetime1">
              <a:rPr lang="en-CA" smtClean="0"/>
              <a:t>2022-03-10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77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15F6-7423-FF44-ACF8-BC3A838BDC3D}" type="datetime1">
              <a:rPr lang="en-CA" smtClean="0"/>
              <a:t>2022-03-10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68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FB9DC-6514-494F-9758-BBCCB45A119F}" type="datetime1">
              <a:rPr lang="en-CA" smtClean="0"/>
              <a:t>2022-03-10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6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B55F-45C2-7E48-AEBF-9A5E2A0D447D}" type="datetime1">
              <a:rPr lang="en-CA" smtClean="0"/>
              <a:t>2022-03-10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10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B401-CD1F-9642-82E1-763431DE69C8}" type="datetime1">
              <a:rPr lang="en-CA" smtClean="0"/>
              <a:t>2022-03-10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3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5842-56E1-1041-A31C-BE4B92ED99EF}" type="datetime1">
              <a:rPr lang="en-CA" smtClean="0"/>
              <a:t>2022-03-10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6809-F8B2-B249-9231-128991192E64}" type="datetime1">
              <a:rPr lang="en-CA" smtClean="0"/>
              <a:t>2022-03-10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46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691075E7-146F-B848-A754-277F7FC9DC93}" type="datetime1">
              <a:rPr lang="en-CA" smtClean="0"/>
              <a:t>2022-03-10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39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animationanomaly.com/2012/04/14/animation-books-that-i-own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3988E-030E-C348-94A9-1A599F60B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Topic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05024-10F1-6348-A877-8DCF5F4AE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220450"/>
            <a:ext cx="3380437" cy="570748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000">
                <a:solidFill>
                  <a:schemeClr val="bg1"/>
                </a:solidFill>
              </a:rPr>
              <a:t>INF2010 – NLP Reading Course</a:t>
            </a:r>
          </a:p>
          <a:p>
            <a:pPr>
              <a:lnSpc>
                <a:spcPct val="110000"/>
              </a:lnSpc>
            </a:pPr>
            <a:r>
              <a:rPr lang="en-US" sz="1000">
                <a:solidFill>
                  <a:schemeClr val="bg1"/>
                </a:solidFill>
              </a:rPr>
              <a:t>Rod Ali Mazloomi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530284F-36CB-4C8C-B79A-D45B47E53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1" r="19611" b="2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49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BBC09-83E6-224D-B633-2AB283C11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14557"/>
            <a:ext cx="10872665" cy="7057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LDA CONTD.</a:t>
            </a:r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25FD69-86AB-5343-95BB-CE7C48DD4A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2540" y="2292953"/>
            <a:ext cx="8346920" cy="386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2C82D-31F3-EF48-8D54-87931BA7C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F2894-7A99-4D45-ACB1-57CC25FD9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Nguyen, Tung. “Understanding Latent Dirichlet Allocation (LDA).” Petamind, 2 Jan. 2022, https://petamind.com/understanding-latent-dirichlet-allocation-lda/.</a:t>
            </a:r>
          </a:p>
        </p:txBody>
      </p:sp>
    </p:spTree>
    <p:extLst>
      <p:ext uri="{BB962C8B-B14F-4D97-AF65-F5344CB8AC3E}">
        <p14:creationId xmlns:p14="http://schemas.microsoft.com/office/powerpoint/2010/main" val="4057827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26091-6ACA-4C4C-9972-8419D5E1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topic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7C8EC-859F-5240-B59F-BA43562AA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Characterizing topics is hard</a:t>
            </a:r>
          </a:p>
          <a:p>
            <a:pPr lvl="1"/>
            <a:r>
              <a:rPr lang="en-US" dirty="0"/>
              <a:t>Topics are defined as a probability distribution over the vocabulary over the corpus</a:t>
            </a:r>
          </a:p>
          <a:p>
            <a:pPr lvl="1"/>
            <a:r>
              <a:rPr lang="en-US" dirty="0"/>
              <a:t>Some top k words can be used to describe a topic, but this remains a challenge</a:t>
            </a:r>
          </a:p>
          <a:p>
            <a:pPr marL="0" indent="0">
              <a:buNone/>
            </a:pPr>
            <a:r>
              <a:rPr lang="en-US" dirty="0"/>
              <a:t>2. Naming topics is hard</a:t>
            </a:r>
          </a:p>
          <a:p>
            <a:pPr lvl="1"/>
            <a:r>
              <a:rPr lang="en-US" dirty="0"/>
              <a:t>LDA outputs unlabeled topic groupings (topic 1, topic 2, topic 3,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It is difficult to choose a single representative title or name for a topic</a:t>
            </a:r>
          </a:p>
          <a:p>
            <a:pPr lvl="1"/>
            <a:r>
              <a:rPr lang="en-US" dirty="0"/>
              <a:t>Commonly this is a post-hoc process done by a practitioner looking at the top words used in a topic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E8AF0-355E-EE45-B519-0A6495D0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F8990-679A-A946-A183-293BADDB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Ramage, Daniel, et al. "Topic modeling for the social sciences." NIPS 2009 workshop on applications for topic models: text and beyond. Vol. 5. 2009.</a:t>
            </a:r>
          </a:p>
          <a:p>
            <a:r>
              <a:rPr lang="en-US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656285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98CD0-4975-C948-88DE-30241531D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pic>
        <p:nvPicPr>
          <p:cNvPr id="5" name="Picture 4" descr="Colourful shapes and patterns">
            <a:extLst>
              <a:ext uri="{FF2B5EF4-FFF2-40B4-BE49-F238E27FC236}">
                <a16:creationId xmlns:a16="http://schemas.microsoft.com/office/drawing/2014/main" id="{6ED7E878-B868-4438-ADBA-56D353125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56" r="28302" b="2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B491-49BE-AD43-AEC5-7D4AE1E89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topic modeling?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Why is topic modeling useful?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Applications of topic modeling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Existing topic modeling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Latent Dirichlet Allocation (LDA)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Challenges in topic modeling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76A3B-60F1-F948-A643-C6A88955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15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06E9F-8D8C-4E46-A72F-4AF9D2C3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>
            <a:normAutofit/>
          </a:bodyPr>
          <a:lstStyle/>
          <a:p>
            <a:r>
              <a:rPr lang="en-US" dirty="0"/>
              <a:t>What is topic modeling?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08F10-177C-C34D-8BDF-D154DC7B6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285999"/>
            <a:ext cx="6766748" cy="3649080"/>
          </a:xfrm>
        </p:spPr>
        <p:txBody>
          <a:bodyPr>
            <a:normAutofit/>
          </a:bodyPr>
          <a:lstStyle/>
          <a:p>
            <a:r>
              <a:rPr lang="en-US" dirty="0"/>
              <a:t>Topic modeling is an approach to find groupings (topics) from a corpora of documents, even when we don’t know what these topics are [1]</a:t>
            </a:r>
          </a:p>
          <a:p>
            <a:r>
              <a:rPr lang="en-US" dirty="0"/>
              <a:t>Topic modeling is an unsupervised learning method</a:t>
            </a:r>
          </a:p>
          <a:p>
            <a:r>
              <a:rPr lang="en-US" dirty="0"/>
              <a:t>Each document contains multiple topics</a:t>
            </a:r>
          </a:p>
          <a:p>
            <a:r>
              <a:rPr lang="en-US" dirty="0"/>
              <a:t>Each topic contains multiple words</a:t>
            </a:r>
          </a:p>
          <a:p>
            <a:pPr lvl="1"/>
            <a:r>
              <a:rPr lang="en-US" dirty="0"/>
              <a:t>For example: Topic </a:t>
            </a:r>
            <a:r>
              <a:rPr lang="en-US" i="1" dirty="0"/>
              <a:t>science</a:t>
            </a:r>
            <a:r>
              <a:rPr lang="en-US" dirty="0"/>
              <a:t> may contain the words </a:t>
            </a:r>
            <a:r>
              <a:rPr lang="en-US" i="1" dirty="0"/>
              <a:t>particle, planet, microscope </a:t>
            </a:r>
            <a:r>
              <a:rPr lang="en-US" dirty="0"/>
              <a:t>and </a:t>
            </a:r>
            <a:r>
              <a:rPr lang="en-US" i="1" dirty="0"/>
              <a:t>chloroplast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B0FA8B8-E046-40E4-A8DF-1EB2A0682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716" r="13716"/>
          <a:stretch/>
        </p:blipFill>
        <p:spPr>
          <a:xfrm>
            <a:off x="8115300" y="10"/>
            <a:ext cx="407670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B15EE9-EEAC-0645-9255-88063EDA7D92}"/>
              </a:ext>
            </a:extLst>
          </p:cNvPr>
          <p:cNvSpPr txBox="1"/>
          <p:nvPr/>
        </p:nvSpPr>
        <p:spPr>
          <a:xfrm>
            <a:off x="8115300" y="6858000"/>
            <a:ext cx="4076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animationanomaly.com/2012/04/14/animation-books-that-i-own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EFD22-2BA7-B546-AC78-253D9D01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EF102B-C426-AB41-826D-E5B7C679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[1] Robinson, Julia Silge and David. 6 Topic Modeling | Text Mining with R. www.tidytextmining.com, https://www.tidytextmining.com/topicmodeling.html. Accessed 10 Mar. 2022.</a:t>
            </a:r>
          </a:p>
        </p:txBody>
      </p:sp>
    </p:spTree>
    <p:extLst>
      <p:ext uri="{BB962C8B-B14F-4D97-AF65-F5344CB8AC3E}">
        <p14:creationId xmlns:p14="http://schemas.microsoft.com/office/powerpoint/2010/main" val="2974488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D636-4B0C-8B4F-AE50-912DD215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topic modeling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71048-F82F-434D-845A-15EB31BF8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Unstructured text data comprises up to 80% of the data being accumulated by organizations [2]</a:t>
            </a:r>
          </a:p>
          <a:p>
            <a:endParaRPr lang="en-US" dirty="0"/>
          </a:p>
          <a:p>
            <a:r>
              <a:rPr lang="en-US" dirty="0"/>
              <a:t>Deriving insights from a large corpora is time-consuming or impossible to do</a:t>
            </a:r>
          </a:p>
          <a:p>
            <a:endParaRPr lang="en-US" dirty="0"/>
          </a:p>
          <a:p>
            <a:r>
              <a:rPr lang="en-US" dirty="0"/>
              <a:t>Using topic modeling we can derive topics to give us better insights into our corpora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4802-223F-F846-9A8A-8C336C13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0DDB2-425A-9746-AA53-A5F357BA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[2] Shilakes, Christopher C.; Tylman, Julie (16 Nov 1998). "Enterprise Information Portals" (PDF). Merrill Lynch. Archived from the original (PDF) on 24 July 2011.</a:t>
            </a:r>
          </a:p>
        </p:txBody>
      </p:sp>
    </p:spTree>
    <p:extLst>
      <p:ext uri="{BB962C8B-B14F-4D97-AF65-F5344CB8AC3E}">
        <p14:creationId xmlns:p14="http://schemas.microsoft.com/office/powerpoint/2010/main" val="223882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3B869-C24E-0E42-817E-9FB78CB2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609601"/>
            <a:ext cx="2174875" cy="4488878"/>
          </a:xfrm>
        </p:spPr>
        <p:txBody>
          <a:bodyPr>
            <a:normAutofit/>
          </a:bodyPr>
          <a:lstStyle/>
          <a:p>
            <a:r>
              <a:rPr lang="en-US" sz="2400"/>
              <a:t>Applications of topic modeling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23DFCF-3B37-4389-873D-3308EBD44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28265" y="723900"/>
            <a:ext cx="0" cy="5410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F2933-A4D7-B245-B532-C5B9A8D3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/>
              <a:t>[3] Ramage, Daniel, et al. "Topic modeling for the social sciences." NIPS 2009 workshop on applications for topic models: text and beyond. Vol. 5. 2009.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82242-129A-2740-AFB8-2668FB12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CC40DF1-DFE7-4FCE-A4A2-1B8C191E6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575774"/>
              </p:ext>
            </p:extLst>
          </p:nvPr>
        </p:nvGraphicFramePr>
        <p:xfrm>
          <a:off x="3987800" y="723900"/>
          <a:ext cx="7442201" cy="540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B136BEF-DFDA-7244-9703-B71FC2ED2097}"/>
              </a:ext>
            </a:extLst>
          </p:cNvPr>
          <p:cNvSpPr txBox="1">
            <a:spLocks/>
          </p:cNvSpPr>
          <p:nvPr/>
        </p:nvSpPr>
        <p:spPr>
          <a:xfrm>
            <a:off x="5082093" y="6346434"/>
            <a:ext cx="557719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/>
              <a:t>[4] </a:t>
            </a:r>
            <a:r>
              <a:rPr lang="en-CA" sz="900" dirty="0"/>
              <a:t>Cao, </a:t>
            </a:r>
            <a:r>
              <a:rPr lang="en-CA" sz="900" dirty="0" err="1"/>
              <a:t>Liangliang</a:t>
            </a:r>
            <a:r>
              <a:rPr lang="en-CA" sz="900" dirty="0"/>
              <a:t>, and Li Fei-Fei. "Spatially coherent latent topic model for concurrent segmentation and classification of objects and scenes." </a:t>
            </a:r>
            <a:r>
              <a:rPr lang="en-CA" sz="900" i="1" dirty="0"/>
              <a:t>2007 IEEE 11th International Conference on Computer Vision</a:t>
            </a:r>
            <a:r>
              <a:rPr lang="en-CA" sz="900" dirty="0"/>
              <a:t>. IEEE, 2007.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79890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FEA7-D585-5D47-B015-D5823ABF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topic model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734A6-301A-8B42-8559-16002255C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Latent Dirichlet Allocation (LDA)</a:t>
            </a:r>
          </a:p>
          <a:p>
            <a:pPr lvl="1"/>
            <a:r>
              <a:rPr lang="en-US" dirty="0"/>
              <a:t>Most popular topic modeling method</a:t>
            </a:r>
          </a:p>
          <a:p>
            <a:pPr lvl="1"/>
            <a:r>
              <a:rPr lang="en-CA" dirty="0"/>
              <a:t>developed by </a:t>
            </a:r>
            <a:r>
              <a:rPr lang="en-CA" dirty="0" err="1"/>
              <a:t>Blei</a:t>
            </a:r>
            <a:r>
              <a:rPr lang="en-CA" dirty="0"/>
              <a:t>, Ng, and Jordan in 2003</a:t>
            </a:r>
            <a:endParaRPr lang="en-US" dirty="0"/>
          </a:p>
          <a:p>
            <a:pPr lvl="1"/>
            <a:r>
              <a:rPr lang="en-US" dirty="0"/>
              <a:t>Samples from a Dirichlet distribution </a:t>
            </a:r>
          </a:p>
          <a:p>
            <a:r>
              <a:rPr lang="en-US" dirty="0"/>
              <a:t>Correlated Topic Model (CTM)</a:t>
            </a:r>
          </a:p>
          <a:p>
            <a:pPr lvl="1"/>
            <a:r>
              <a:rPr lang="en-CA" dirty="0"/>
              <a:t>proposed by </a:t>
            </a:r>
            <a:r>
              <a:rPr lang="en-CA" dirty="0" err="1"/>
              <a:t>Blei</a:t>
            </a:r>
            <a:r>
              <a:rPr lang="en-CA" dirty="0"/>
              <a:t> in conjunction with Lafferty in 2006</a:t>
            </a:r>
          </a:p>
          <a:p>
            <a:pPr lvl="1"/>
            <a:r>
              <a:rPr lang="en-CA" dirty="0"/>
              <a:t>Samples from logistic normal distribution</a:t>
            </a:r>
          </a:p>
          <a:p>
            <a:pPr lvl="1"/>
            <a:r>
              <a:rPr lang="en-US" dirty="0"/>
              <a:t>Recognizes correlations between multiple topics</a:t>
            </a:r>
          </a:p>
          <a:p>
            <a:r>
              <a:rPr lang="en-US" dirty="0"/>
              <a:t>Pachinko Allocation Model (PAM)</a:t>
            </a:r>
          </a:p>
          <a:p>
            <a:pPr lvl="1"/>
            <a:r>
              <a:rPr lang="en-US" dirty="0"/>
              <a:t>Creates a directed acyclic graph to capture sub-topics and super-topic relationships</a:t>
            </a:r>
          </a:p>
          <a:p>
            <a:r>
              <a:rPr lang="en-US" dirty="0"/>
              <a:t>Labeled Latent Dirichlet Allocation</a:t>
            </a:r>
          </a:p>
          <a:p>
            <a:pPr lvl="1"/>
            <a:r>
              <a:rPr lang="en-US" dirty="0"/>
              <a:t>A supervised approach to LDA where topics are found to preset topics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F2450-99F7-5946-B7EA-7FA03F97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28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3C83B-1B81-EE4F-BBAE-7455347B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Dirichlet Allocation (</a:t>
            </a:r>
            <a:r>
              <a:rPr lang="en-US" dirty="0" err="1"/>
              <a:t>lda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23B6E-928E-1040-BB52-D3B4321F2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generative statistical model</a:t>
            </a:r>
          </a:p>
          <a:p>
            <a:r>
              <a:rPr lang="en-US" dirty="0"/>
              <a:t>LDA takes as input a (1) set of documents and (2) target number of topics k</a:t>
            </a:r>
          </a:p>
          <a:p>
            <a:r>
              <a:rPr lang="en-US" dirty="0"/>
              <a:t>LDA assumes that [5]: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The content of a document is composed of combining one or more documents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Certain words can belong to multiple topics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Most documents will only contain a relatively small number of topics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Within a topics certain words will be used with a greater probability (topics have a probability distribution over words)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5296E-948B-174E-8BC8-430A451A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66E57-EE51-004A-937B-B851B098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[5] “Latent Dirichlet Allocation.” Wikipedia, 20 Feb. 2022. Wikipedia, https://en.wikipedia.org/w/index.php?title=Latent_Dirichlet_allocation&amp;oldid=1073007273.
</a:t>
            </a:r>
          </a:p>
        </p:txBody>
      </p:sp>
    </p:spTree>
    <p:extLst>
      <p:ext uri="{BB962C8B-B14F-4D97-AF65-F5344CB8AC3E}">
        <p14:creationId xmlns:p14="http://schemas.microsoft.com/office/powerpoint/2010/main" val="1967848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20DF9-64B5-B14C-A203-81B0C7DAB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14557"/>
            <a:ext cx="10872665" cy="7057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LDA contd.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LOS ONE: LDA filter: A Latent Dirichlet Allocation preprocess method for  Weka">
            <a:extLst>
              <a:ext uri="{FF2B5EF4-FFF2-40B4-BE49-F238E27FC236}">
                <a16:creationId xmlns:a16="http://schemas.microsoft.com/office/drawing/2014/main" id="{F6F38303-8161-624E-9C7A-66F2DA3C2F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" y="3005123"/>
            <a:ext cx="10591800" cy="243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F1A64-C8E9-114F-A7F7-39C181625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D1CD3-7F83-8D44-8BFF-3D54AE111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err="1"/>
              <a:t>Celard</a:t>
            </a:r>
            <a:r>
              <a:rPr lang="en-CA" dirty="0"/>
              <a:t>, P., et al. “LDA Filter: A Latent Dirichlet Allocation Preprocess Method for Weka.” </a:t>
            </a:r>
            <a:r>
              <a:rPr lang="en-CA" i="1" dirty="0"/>
              <a:t>PLOS ONE</a:t>
            </a:r>
            <a:r>
              <a:rPr lang="en-CA" dirty="0"/>
              <a:t>, vol. 15, no. 11, Nov. 2020, p. e0241701. </a:t>
            </a:r>
            <a:r>
              <a:rPr lang="en-CA" i="1" dirty="0" err="1"/>
              <a:t>PLoS</a:t>
            </a:r>
            <a:r>
              <a:rPr lang="en-CA" i="1" dirty="0"/>
              <a:t> Journals</a:t>
            </a:r>
            <a:r>
              <a:rPr lang="en-CA" dirty="0"/>
              <a:t>, https://</a:t>
            </a:r>
            <a:r>
              <a:rPr lang="en-CA" dirty="0" err="1"/>
              <a:t>doi.org</a:t>
            </a:r>
            <a:r>
              <a:rPr lang="en-CA" dirty="0"/>
              <a:t>/10.1371/journal.pone.0241701.</a:t>
            </a:r>
          </a:p>
          <a:p>
            <a:r>
              <a:rPr lang="en-CA" dirty="0" err="1"/>
              <a:t>CloseDeleteEdit</a:t>
            </a:r>
            <a:endParaRPr lang="en-CA" dirty="0"/>
          </a:p>
          <a:p>
            <a:br>
              <a:rPr lang="en-CA" dirty="0"/>
            </a:br>
            <a:endParaRPr lang="en-CA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176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C0612C-056B-D548-8AC4-D2181007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14557"/>
            <a:ext cx="10872665" cy="7057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LDA Contd.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E23FF88D-65B0-D94A-B1BF-0BC25D39B5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0016" y="2292953"/>
            <a:ext cx="8411968" cy="386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9F41-2B8F-A742-AB10-DB7E1F81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C795F-BB6F-5E40-95B7-D0F25088C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Navlani, Avinash. Latent Dirichlet Allocation Using Scikit-Learn. 12 Feb. 2021, https://machinelearninggeek.com/latent-dirichlet-allocation-using-scikit-learn/.
</a:t>
            </a:r>
          </a:p>
        </p:txBody>
      </p:sp>
    </p:spTree>
    <p:extLst>
      <p:ext uri="{BB962C8B-B14F-4D97-AF65-F5344CB8AC3E}">
        <p14:creationId xmlns:p14="http://schemas.microsoft.com/office/powerpoint/2010/main" val="3442225192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RightStep">
      <a:dk1>
        <a:srgbClr val="000000"/>
      </a:dk1>
      <a:lt1>
        <a:srgbClr val="FFFFFF"/>
      </a:lt1>
      <a:dk2>
        <a:srgbClr val="2C3A21"/>
      </a:dk2>
      <a:lt2>
        <a:srgbClr val="E2E6E8"/>
      </a:lt2>
      <a:accent1>
        <a:srgbClr val="C79783"/>
      </a:accent1>
      <a:accent2>
        <a:srgbClr val="B3A06E"/>
      </a:accent2>
      <a:accent3>
        <a:srgbClr val="9EA573"/>
      </a:accent3>
      <a:accent4>
        <a:srgbClr val="88AD6A"/>
      </a:accent4>
      <a:accent5>
        <a:srgbClr val="79B077"/>
      </a:accent5>
      <a:accent6>
        <a:srgbClr val="6BAF85"/>
      </a:accent6>
      <a:hlink>
        <a:srgbClr val="5E899C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2460</TotalTime>
  <Words>934</Words>
  <Application>Microsoft Macintosh PowerPoint</Application>
  <PresentationFormat>Widescreen</PresentationFormat>
  <Paragraphs>96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Calisto MT</vt:lpstr>
      <vt:lpstr>Univers Condensed</vt:lpstr>
      <vt:lpstr>ChronicleVTI</vt:lpstr>
      <vt:lpstr>Topic Modeling</vt:lpstr>
      <vt:lpstr>Contents</vt:lpstr>
      <vt:lpstr>What is topic modeling?</vt:lpstr>
      <vt:lpstr>Why is topic modeling useful?</vt:lpstr>
      <vt:lpstr>Applications of topic modeling</vt:lpstr>
      <vt:lpstr>Existing topic model methods</vt:lpstr>
      <vt:lpstr>Latent Dirichlet Allocation (lda)</vt:lpstr>
      <vt:lpstr>LDA contd.</vt:lpstr>
      <vt:lpstr>LDA Contd.</vt:lpstr>
      <vt:lpstr>LDA CONTD.</vt:lpstr>
      <vt:lpstr>Challenges in topic modeling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Modeling</dc:title>
  <dc:creator>Rod Mazloomi</dc:creator>
  <cp:lastModifiedBy>Rod Mazloomi</cp:lastModifiedBy>
  <cp:revision>3</cp:revision>
  <dcterms:created xsi:type="dcterms:W3CDTF">2022-03-09T20:39:59Z</dcterms:created>
  <dcterms:modified xsi:type="dcterms:W3CDTF">2022-03-11T13:40:11Z</dcterms:modified>
</cp:coreProperties>
</file>